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86" r:id="rId2"/>
    <p:sldId id="680" r:id="rId3"/>
    <p:sldId id="733" r:id="rId4"/>
    <p:sldId id="743" r:id="rId5"/>
    <p:sldId id="746" r:id="rId6"/>
    <p:sldId id="744" r:id="rId7"/>
    <p:sldId id="745" r:id="rId8"/>
    <p:sldId id="752" r:id="rId9"/>
    <p:sldId id="748" r:id="rId10"/>
    <p:sldId id="749" r:id="rId11"/>
    <p:sldId id="750" r:id="rId12"/>
    <p:sldId id="740" r:id="rId13"/>
    <p:sldId id="75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2222"/>
    <a:srgbClr val="4455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1" autoAdjust="0"/>
    <p:restoredTop sz="92587" autoAdjust="0"/>
  </p:normalViewPr>
  <p:slideViewPr>
    <p:cSldViewPr snapToGrid="0">
      <p:cViewPr varScale="1">
        <p:scale>
          <a:sx n="74" d="100"/>
          <a:sy n="74" d="100"/>
        </p:scale>
        <p:origin x="48" y="1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F5D888-4825-41EB-A3FE-CFF9C7813384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B84F7B-9A6B-4EB1-A821-DB6EB43AD6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3269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42880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Alternatively: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AU" dirty="0"/>
              <a:t>Convert </a:t>
            </a:r>
            <a:r>
              <a:rPr lang="en-AU" i="1" dirty="0"/>
              <a:t>hf</a:t>
            </a:r>
            <a:r>
              <a:rPr lang="en-AU" i="0" dirty="0"/>
              <a:t> to eV (</a:t>
            </a:r>
            <a:r>
              <a:rPr lang="en-AU" i="1" dirty="0"/>
              <a:t>hf</a:t>
            </a:r>
            <a:r>
              <a:rPr lang="en-AU" i="0" dirty="0"/>
              <a:t>/</a:t>
            </a:r>
            <a:r>
              <a:rPr lang="en-AU" i="1" dirty="0"/>
              <a:t>e</a:t>
            </a:r>
            <a:r>
              <a:rPr lang="en-AU" i="0" dirty="0"/>
              <a:t> = 4.0857 eV)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AU" dirty="0"/>
              <a:t>1.79 V </a:t>
            </a:r>
            <a:r>
              <a:rPr lang="en-AU" dirty="0">
                <a:sym typeface="Wingdings" panose="05000000000000000000" pitchFamily="2" charset="2"/>
              </a:rPr>
              <a:t> 1.79 eV of kinetic energy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AU" dirty="0">
                <a:sym typeface="Wingdings" panose="05000000000000000000" pitchFamily="2" charset="2"/>
              </a:rPr>
              <a:t>4.0857 – 1.79 = 2.30 eV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>
                <a:solidFill>
                  <a:prstClr val="black"/>
                </a:solidFill>
              </a:rPr>
              <a:pPr/>
              <a:t>12</a:t>
            </a:fld>
            <a:endParaRPr lang="en-A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590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>
                <a:solidFill>
                  <a:prstClr val="black"/>
                </a:solidFill>
              </a:rPr>
              <a:pPr/>
              <a:t>13</a:t>
            </a:fld>
            <a:endParaRPr lang="en-AU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8818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4159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9081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0126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6073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8624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i="0" dirty="0"/>
              <a:t>Yes, it’s a weird use of the word function, and no, I couldn’t work out why it’s used in that way.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i="0" dirty="0"/>
              <a:t>Work functions are typically measured in eV.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9342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3170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i="0" dirty="0"/>
              <a:t>Watch out: your formula sheet has an equation labelled “Work and energy”: </a:t>
            </a:r>
            <a:r>
              <a:rPr lang="en-AU" i="1" dirty="0"/>
              <a:t>W</a:t>
            </a:r>
            <a:r>
              <a:rPr lang="en-AU" i="0" dirty="0"/>
              <a:t> = </a:t>
            </a:r>
            <a:r>
              <a:rPr lang="en-AU" i="1" dirty="0" err="1"/>
              <a:t>Vq</a:t>
            </a:r>
            <a:r>
              <a:rPr lang="en-AU" i="0" dirty="0"/>
              <a:t>. That </a:t>
            </a:r>
            <a:r>
              <a:rPr lang="en-AU" i="1" dirty="0"/>
              <a:t>W</a:t>
            </a:r>
            <a:r>
              <a:rPr lang="en-AU" i="0" dirty="0"/>
              <a:t> is work (i.e. energy; electron kinetic energy in this context), </a:t>
            </a:r>
            <a:r>
              <a:rPr lang="en-AU" i="0" u="sng" dirty="0"/>
              <a:t>not</a:t>
            </a:r>
            <a:r>
              <a:rPr lang="en-AU" i="0" u="none" dirty="0"/>
              <a:t> a work function!</a:t>
            </a: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3135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4015F-A8B7-4998-A7D6-AA74E3EF16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E1AF5F-AF37-424D-817C-99DD82F573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F6EF5-7F6C-4580-AD56-7F1A93367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04921-586D-458E-914F-30C459F24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C75FD-C881-4700-ABED-0721F17A6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691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8243D-6216-4E9A-8367-586C67BA6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1E407E-19DB-401B-9571-B372FC258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0866C-A626-47C5-B122-D88AAF64B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8C90D-D4FA-4789-976D-1DFCA6C50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F8DE5-1D24-4ECA-977F-ECBABC905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7829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CB905F-E873-42E1-A5CF-FA9D4E2CC3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C1CA2E-0DE0-48ED-B534-53B1571E8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BC864-C3F4-4F36-AC97-9BA57B730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AE39E-30BE-4414-AC38-1DB0AD8CA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71FE4-C57E-435C-9720-771F2DB5E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262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4CFE2-EECD-48A0-9DC6-0387FCA90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49A88-8F3C-49B2-BB49-0205AC2B1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FBF8A-4786-4E73-9F0E-8F7DC4E30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50AB1-BA88-4D3A-A007-FA45E02B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B6BDA7-61AC-4F06-92EE-7F320BC45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011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A6BE5-D8CE-4D16-86D9-54D8806DC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CFF89D-43E2-404E-9B4A-FEB997AC0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BAA8C-0392-471D-9BCA-7125FDC96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926E3-29DB-4D0B-8471-702CEC9DF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1B152-8622-4D82-947F-912015793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840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18931-E05D-481E-A042-656F760D3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58A7F-CB72-4CCE-961A-F9962E1BDD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364C0-27B5-4CF2-B79B-2874B02A7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A3C00-5067-422A-A99F-20AA85B15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F2EB3-530F-4675-B6EC-CBFBD60A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5620B2-161D-4913-8C31-13E033D1F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764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BBD2E-FEB0-4503-A614-E3397B90B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07FDF-B4B1-4034-909F-8BDE548E3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7E5B0-D732-4242-AFB6-3881395B16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25D780-9CDD-4A92-9D69-23C65BF93F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1CE987-52B3-4F99-BAF7-8C99A82A8B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89A780-4A0A-4E9E-A6F4-9BB8D4B22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75F552-44FA-460A-A32A-41E324A91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97EFCF-D27C-452E-944F-F530868AE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6722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C886D-C591-4455-B4AC-6C84334E5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195F87-01A6-4CDD-981C-CAD218B7A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713C85-D3CA-4772-9C71-C414D66B7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63447-0218-43A4-8285-D46AE59A9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472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BE2A3F-623D-4662-BF3D-2BF67F70A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224E95-209E-4EA0-A986-D8EEA340D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00AB0-ECE0-4690-BAD3-B8B01B267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1333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092E1-6937-4796-B3BD-CE521074F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B899E-710A-41F8-9B3D-D7D2F3CCF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115EDA-C8EA-4BB9-8F87-E0489B4F2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F091CF-FB2E-467A-865E-DDF1AF772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024D2-0806-4DE5-A405-012D0A793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17C89A-2C21-4C4B-926D-08B02AF9F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5475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6550C-38CD-4C70-8029-8D39130C3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D9A3B1-CDFA-48DD-B66C-EBB468F769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CE721-A176-494C-82C0-C6DF4B737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EB60-8BC9-48BD-BDB9-4A382F0EC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ED909E-D072-4067-9904-6D95A27D5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CF3F4-84B5-4253-9393-A8D121974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331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38D7EC-A8DB-47D3-81AB-5C95AF3B5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AB8DD-80EE-4DC9-82DA-7B8B0CAC6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35878-2D90-4382-A4EB-BAA90918B2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74DE9-EA36-48F0-8BEE-46EFB7BE0761}" type="datetimeFigureOut">
              <a:rPr lang="en-AU" smtClean="0"/>
              <a:t>9/06/2023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7957A-C215-45B9-9F9D-569807387A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6F536-37FD-4975-8031-DAC265E211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1646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  <a:ln w="38100">
            <a:solidFill>
              <a:srgbClr val="FF0000"/>
            </a:solidFill>
          </a:ln>
        </p:spPr>
        <p:txBody>
          <a:bodyPr anchor="ctr"/>
          <a:lstStyle/>
          <a:p>
            <a:r>
              <a:rPr lang="en-AU" dirty="0"/>
              <a:t>Light as a Particle</a:t>
            </a:r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453374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Stopping Potential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/>
              <p:nvPr/>
            </p:nvSpPr>
            <p:spPr>
              <a:xfrm>
                <a:off x="-2" y="584775"/>
                <a:ext cx="11717644" cy="4832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The work function of a metal can be determined by placing two parallel plates in a vacuum tube and connecting them to a circuit with a variable power supply. Shining a light on the anode (positively charged plate) causes photoemission to occur, establishing a photocurrent in the circuit.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As the voltage is increased, fewer and fewer electrons can overcome the repulsion from the negative plate and the attraction from the positive one.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Eventually the photocurrent reaches 0 </a:t>
                </a:r>
                <a:br>
                  <a:rPr lang="en-AU" sz="2800" dirty="0"/>
                </a:br>
                <a:r>
                  <a:rPr lang="en-AU" sz="2800" dirty="0"/>
                  <a:t>when even the most energetic electrons </a:t>
                </a:r>
                <a:br>
                  <a:rPr lang="en-AU" sz="2800" dirty="0"/>
                </a:br>
                <a:r>
                  <a:rPr lang="en-AU" sz="2800" dirty="0"/>
                  <a:t>cannot reach the collector plate. The </a:t>
                </a:r>
                <a:br>
                  <a:rPr lang="en-AU" sz="2800" dirty="0"/>
                </a:br>
                <a:r>
                  <a:rPr lang="en-AU" sz="2800" dirty="0"/>
                  <a:t>voltage at which this occurs is known as </a:t>
                </a:r>
                <a:br>
                  <a:rPr lang="en-AU" sz="2800" dirty="0"/>
                </a:br>
                <a:r>
                  <a:rPr lang="en-AU" sz="2800" dirty="0"/>
                  <a:t>the </a:t>
                </a:r>
                <a:r>
                  <a:rPr lang="en-AU" sz="2800" b="1" dirty="0"/>
                  <a:t>stopping potential </a:t>
                </a:r>
                <a:r>
                  <a:rPr lang="en-AU" sz="28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AU" sz="2800" dirty="0"/>
                  <a:t>).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584775"/>
                <a:ext cx="11717644" cy="4832092"/>
              </a:xfrm>
              <a:prstGeom prst="rect">
                <a:avLst/>
              </a:prstGeom>
              <a:blipFill>
                <a:blip r:embed="rId3"/>
                <a:stretch>
                  <a:fillRect l="-937" t="-1261" b="-2648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>
            <a:extLst>
              <a:ext uri="{FF2B5EF4-FFF2-40B4-BE49-F238E27FC236}">
                <a16:creationId xmlns:a16="http://schemas.microsoft.com/office/drawing/2014/main" id="{DD66C4DE-1512-CCB1-79DC-DD8FA000D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350" y="3337271"/>
            <a:ext cx="5454650" cy="3520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3474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453374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Stopping Potential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/>
              <p:nvPr/>
            </p:nvSpPr>
            <p:spPr>
              <a:xfrm>
                <a:off x="-2" y="584775"/>
                <a:ext cx="11717644" cy="61486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Stopping potential can be used to determine the maximum kinetic energy of photoelectrons: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num>
                        <m:den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den>
                      </m:f>
                    </m:oMath>
                  </m:oMathPara>
                </a14:m>
                <a:endParaRPr lang="en-AU" sz="2800" dirty="0"/>
              </a:p>
              <a:p>
                <a:endParaRPr lang="en-AU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AU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8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AU" sz="2800" b="0" i="0" smtClean="0">
                                  <a:latin typeface="Cambria Math" panose="02040503050406030204" pitchFamily="18" charset="0"/>
                                </a:rPr>
                                <m:t>k</m:t>
                              </m:r>
                            </m:sub>
                          </m:sSub>
                        </m:num>
                        <m:den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den>
                      </m:f>
                    </m:oMath>
                  </m:oMathPara>
                </a14:m>
                <a:endParaRPr lang="en-AU" sz="2800" dirty="0"/>
              </a:p>
              <a:p>
                <a:endParaRPr lang="en-AU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AU" sz="2800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𝑒</m:t>
                      </m:r>
                    </m:oMath>
                  </m:oMathPara>
                </a14:m>
                <a:endParaRPr lang="en-AU" sz="2800" dirty="0"/>
              </a:p>
              <a:p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If the frequency of the applied light is also known, the work function of the metal can be determined: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AU" sz="2800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h𝑓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endParaRPr lang="en-AU" sz="28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h𝑓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𝑒</m:t>
                      </m:r>
                    </m:oMath>
                  </m:oMathPara>
                </a14:m>
                <a:endParaRPr lang="en-AU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584775"/>
                <a:ext cx="11717644" cy="6148606"/>
              </a:xfrm>
              <a:prstGeom prst="rect">
                <a:avLst/>
              </a:prstGeom>
              <a:blipFill>
                <a:blip r:embed="rId3"/>
                <a:stretch>
                  <a:fillRect l="-937" t="-991" r="-104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19722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7B8D8E-8B9B-A3CF-A4BA-EBA8D6CA65B8}"/>
              </a:ext>
            </a:extLst>
          </p:cNvPr>
          <p:cNvSpPr txBox="1"/>
          <p:nvPr/>
        </p:nvSpPr>
        <p:spPr>
          <a:xfrm>
            <a:off x="0" y="0"/>
            <a:ext cx="1772501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b="1" dirty="0">
                <a:solidFill>
                  <a:prstClr val="white"/>
                </a:solidFill>
              </a:rPr>
              <a:t>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0" y="584775"/>
                <a:ext cx="11718000" cy="58052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800" dirty="0">
                    <a:solidFill>
                      <a:prstClr val="black"/>
                    </a:solidFill>
                  </a:rPr>
                  <a:t>A 9.86 × 10</a:t>
                </a:r>
                <a:r>
                  <a:rPr lang="en-GB" sz="2800" baseline="30000" dirty="0">
                    <a:solidFill>
                      <a:prstClr val="black"/>
                    </a:solidFill>
                  </a:rPr>
                  <a:t>14</a:t>
                </a:r>
                <a:r>
                  <a:rPr lang="en-GB" sz="2800" dirty="0">
                    <a:solidFill>
                      <a:prstClr val="black"/>
                    </a:solidFill>
                  </a:rPr>
                  <a:t> Hz UV light is shone onto a sample of sodium metal. A 1.79 V stopping potential was required to reduce the current to zero.</a:t>
                </a:r>
              </a:p>
              <a:p>
                <a:pPr marL="514350" indent="-514350">
                  <a:buFont typeface="+mj-lt"/>
                  <a:buAutoNum type="alphaLcParenR"/>
                </a:pPr>
                <a:r>
                  <a:rPr lang="en-GB" sz="2800" dirty="0">
                    <a:solidFill>
                      <a:prstClr val="black"/>
                    </a:solidFill>
                  </a:rPr>
                  <a:t>What is the work function of sodium in eV?</a:t>
                </a:r>
              </a:p>
              <a:p>
                <a:pPr marL="514350" indent="-514350">
                  <a:buFont typeface="+mj-lt"/>
                  <a:buAutoNum type="alphaLcParenR"/>
                </a:pPr>
                <a:r>
                  <a:rPr lang="en-GB" sz="2800" dirty="0">
                    <a:solidFill>
                      <a:prstClr val="black"/>
                    </a:solidFill>
                  </a:rPr>
                  <a:t>What is the threshold wavelength that could cause the emission of photoelectrons from sodium?</a:t>
                </a:r>
              </a:p>
              <a:p>
                <a:endParaRPr lang="en-GB" sz="2800" dirty="0">
                  <a:solidFill>
                    <a:prstClr val="black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AU" sz="2800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h𝑓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→  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h𝑓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AU" sz="2800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</m:oMath>
                  </m:oMathPara>
                </a14:m>
                <a:endParaRPr lang="en-GB" sz="2800" dirty="0">
                  <a:solidFill>
                    <a:prstClr val="black"/>
                  </a:solidFill>
                </a:endParaRPr>
              </a:p>
              <a:p>
                <a:endParaRPr lang="en-GB" sz="2800" dirty="0">
                  <a:solidFill>
                    <a:prstClr val="black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AU" sz="2800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→  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h𝑓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AU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AU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</m:oMath>
                  </m:oMathPara>
                </a14:m>
                <a:endParaRPr lang="en-GB" sz="2800" dirty="0">
                  <a:solidFill>
                    <a:prstClr val="black"/>
                  </a:solidFill>
                </a:endParaRPr>
              </a:p>
              <a:p>
                <a:endParaRPr lang="en-GB" sz="2800" dirty="0">
                  <a:solidFill>
                    <a:prstClr val="black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6.63×</m:t>
                          </m:r>
                          <m:sSup>
                            <m:sSupPr>
                              <m:ctrlP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−34</m:t>
                              </m:r>
                            </m:sup>
                          </m:sSup>
                        </m:e>
                      </m:d>
                      <m:d>
                        <m:d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9.86×</m:t>
                          </m:r>
                          <m:sSup>
                            <m:sSupPr>
                              <m:ctrlP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14</m:t>
                              </m:r>
                            </m:sup>
                          </m:sSup>
                        </m:e>
                      </m:d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AU" sz="2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1.79</m:t>
                      </m:r>
                      <m:d>
                        <m:dPr>
                          <m:ctrlPr>
                            <a:rPr lang="en-AU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1.60×</m:t>
                          </m:r>
                          <m:sSup>
                            <m:sSupPr>
                              <m:ctrlPr>
                                <a:rPr lang="en-AU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AU" sz="2800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−19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AU" sz="2800" b="0" dirty="0">
                  <a:solidFill>
                    <a:prstClr val="black"/>
                  </a:solidFill>
                </a:endParaRPr>
              </a:p>
              <a:p>
                <a:endParaRPr lang="en-GB" sz="2800" dirty="0">
                  <a:solidFill>
                    <a:prstClr val="black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AU" sz="2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=3.67318×</m:t>
                      </m:r>
                      <m:sSup>
                        <m:sSupPr>
                          <m:ctrlPr>
                            <a:rPr lang="en-AU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AU" sz="28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−19</m:t>
                          </m:r>
                        </m:sup>
                      </m:sSup>
                      <m:r>
                        <a:rPr lang="en-AU" sz="2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AU" sz="28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  <m:r>
                        <a:rPr lang="en-AU" sz="2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=2.2957 </m:t>
                      </m:r>
                      <m:r>
                        <m:rPr>
                          <m:nor/>
                        </m:rPr>
                        <a:rPr lang="en-AU" sz="28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eV</m:t>
                      </m:r>
                      <m:r>
                        <a:rPr lang="en-AU" sz="28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=2.30 </m:t>
                      </m:r>
                      <m:r>
                        <m:rPr>
                          <m:nor/>
                        </m:rPr>
                        <a:rPr lang="en-AU" sz="28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eV</m:t>
                      </m:r>
                    </m:oMath>
                  </m:oMathPara>
                </a14:m>
                <a:endParaRPr lang="en-GB" sz="28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584775"/>
                <a:ext cx="11718000" cy="5805244"/>
              </a:xfrm>
              <a:prstGeom prst="rect">
                <a:avLst/>
              </a:prstGeom>
              <a:blipFill>
                <a:blip r:embed="rId3"/>
                <a:stretch>
                  <a:fillRect l="-1093" t="-105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41515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7B8D8E-8B9B-A3CF-A4BA-EBA8D6CA65B8}"/>
              </a:ext>
            </a:extLst>
          </p:cNvPr>
          <p:cNvSpPr txBox="1"/>
          <p:nvPr/>
        </p:nvSpPr>
        <p:spPr>
          <a:xfrm>
            <a:off x="0" y="0"/>
            <a:ext cx="1772501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b="1" dirty="0">
                <a:solidFill>
                  <a:prstClr val="white"/>
                </a:solidFill>
              </a:rPr>
              <a:t>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0" y="584775"/>
                <a:ext cx="11718000" cy="60798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514350" indent="-514350">
                  <a:buFont typeface="+mj-lt"/>
                  <a:buAutoNum type="alphaLcParenR" startAt="2"/>
                </a:pPr>
                <a:r>
                  <a:rPr lang="en-GB" sz="2800" dirty="0">
                    <a:solidFill>
                      <a:prstClr val="black"/>
                    </a:solidFill>
                  </a:rPr>
                  <a:t>What is the threshold wavelength that could cause the emission of photoelectrons from sodium?</a:t>
                </a:r>
              </a:p>
              <a:p>
                <a:endParaRPr lang="en-GB" sz="2800" dirty="0">
                  <a:solidFill>
                    <a:prstClr val="black"/>
                  </a:solidFill>
                </a:endParaRPr>
              </a:p>
              <a:p>
                <a:r>
                  <a:rPr lang="en-GB" sz="2800" dirty="0">
                    <a:solidFill>
                      <a:prstClr val="black"/>
                    </a:solidFill>
                  </a:rPr>
                  <a:t>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AU" sz="2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2800" dirty="0">
                    <a:solidFill>
                      <a:prstClr val="black"/>
                    </a:solidFill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800" b="0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m:rPr>
                            <m:nor/>
                          </m:rPr>
                          <a:rPr lang="en-AU" sz="2800" b="0" i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k</m:t>
                        </m:r>
                      </m:sub>
                    </m:sSub>
                    <m:r>
                      <a:rPr lang="en-AU" sz="28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GB" sz="2800" dirty="0">
                    <a:solidFill>
                      <a:prstClr val="black"/>
                    </a:solidFill>
                  </a:rPr>
                  <a:t>, so: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AU" sz="2800" b="0" i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h𝑓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→  0=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sSub>
                        <m:sSub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endParaRPr lang="en-AU" sz="2800" b="0" i="1" dirty="0">
                  <a:solidFill>
                    <a:prstClr val="black"/>
                  </a:solidFill>
                  <a:latin typeface="Cambria Math" panose="02040503050406030204" pitchFamily="18" charset="0"/>
                </a:endParaRPr>
              </a:p>
              <a:p>
                <a:endParaRPr lang="en-AU" sz="2800" b="0" i="1" dirty="0">
                  <a:solidFill>
                    <a:prstClr val="black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sSub>
                        <m:sSub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800" b="0" i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→  </m:t>
                      </m:r>
                      <m:sSub>
                        <m:sSub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𝑊</m:t>
                          </m:r>
                        </m:num>
                        <m:den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den>
                      </m:f>
                    </m:oMath>
                  </m:oMathPara>
                </a14:m>
                <a:endParaRPr lang="en-GB" sz="2800" dirty="0">
                  <a:solidFill>
                    <a:prstClr val="black"/>
                  </a:solidFill>
                </a:endParaRPr>
              </a:p>
              <a:p>
                <a:endParaRPr lang="en-GB" sz="2800" dirty="0">
                  <a:solidFill>
                    <a:prstClr val="black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3.67318×</m:t>
                          </m:r>
                          <m:sSup>
                            <m:sSupPr>
                              <m:ctrlP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−19</m:t>
                              </m:r>
                            </m:sup>
                          </m:sSup>
                        </m:num>
                        <m:den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6.63×</m:t>
                          </m:r>
                          <m:sSup>
                            <m:sSupPr>
                              <m:ctrlP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−34</m:t>
                              </m:r>
                            </m:sup>
                          </m:sSup>
                        </m:den>
                      </m:f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=5.5402×</m:t>
                      </m:r>
                      <m:sSup>
                        <m:sSup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14</m:t>
                          </m:r>
                        </m:sup>
                      </m:sSup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AU" sz="2800" b="0" i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Hz</m:t>
                      </m:r>
                    </m:oMath>
                  </m:oMathPara>
                </a14:m>
                <a:endParaRPr lang="en-GB" sz="2800" dirty="0">
                  <a:solidFill>
                    <a:prstClr val="black"/>
                  </a:solidFill>
                </a:endParaRPr>
              </a:p>
              <a:p>
                <a:endParaRPr lang="en-GB" sz="2800" dirty="0">
                  <a:solidFill>
                    <a:prstClr val="black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→  </m:t>
                      </m:r>
                      <m:sSub>
                        <m:sSub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num>
                        <m:den>
                          <m:sSub>
                            <m:sSubPr>
                              <m:ctrlP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AU" sz="2800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=5.41×</m:t>
                      </m:r>
                      <m:sSup>
                        <m:sSupPr>
                          <m:ctrlP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AU" sz="28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−7</m:t>
                          </m:r>
                        </m:sup>
                      </m:sSup>
                      <m:r>
                        <a:rPr lang="en-AU" sz="28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AU" sz="2800" b="0" i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oMath>
                  </m:oMathPara>
                </a14:m>
                <a:endParaRPr lang="en-GB" sz="28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584775"/>
                <a:ext cx="11718000" cy="6079870"/>
              </a:xfrm>
              <a:prstGeom prst="rect">
                <a:avLst/>
              </a:prstGeom>
              <a:blipFill>
                <a:blip r:embed="rId3"/>
                <a:stretch>
                  <a:fillRect l="-1093" t="-110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0919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401558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Wave Phenomena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094C3D-61B1-2EC6-783A-0929582ACB6A}"/>
              </a:ext>
            </a:extLst>
          </p:cNvPr>
          <p:cNvSpPr txBox="1"/>
          <p:nvPr/>
        </p:nvSpPr>
        <p:spPr>
          <a:xfrm>
            <a:off x="-2" y="584775"/>
            <a:ext cx="1171764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The wave nature of light has allowed us to explain and predict many of its behaviours, including: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Reflection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Refraction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Dispersion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Diffraction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Interference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Polarisation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But in 1887, a German physicist called Heinrich Hertz observed a phenomenon that the wave nature of light could not explain…</a:t>
            </a:r>
          </a:p>
        </p:txBody>
      </p:sp>
    </p:spTree>
    <p:extLst>
      <p:ext uri="{BB962C8B-B14F-4D97-AF65-F5344CB8AC3E}">
        <p14:creationId xmlns:p14="http://schemas.microsoft.com/office/powerpoint/2010/main" val="327834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351874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Photoelectric Effect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4AB822-5A1C-75E7-B17C-4CE42BCDB056}"/>
              </a:ext>
            </a:extLst>
          </p:cNvPr>
          <p:cNvSpPr txBox="1"/>
          <p:nvPr/>
        </p:nvSpPr>
        <p:spPr>
          <a:xfrm>
            <a:off x="-2" y="584775"/>
            <a:ext cx="1171764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Hertz was doing experiments with a spark gap: two electrodes a small distance apart from each other. Given sufficient voltage, a spark would jump from one electrode to the other (like a Van de Graaff </a:t>
            </a:r>
            <a:br>
              <a:rPr lang="en-AU" sz="2800" dirty="0"/>
            </a:br>
            <a:r>
              <a:rPr lang="en-AU" sz="2800" dirty="0"/>
              <a:t>generator).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Hertz noticed that shining a light on the negative electrode</a:t>
            </a:r>
            <a:br>
              <a:rPr lang="en-AU" sz="2800" dirty="0"/>
            </a:br>
            <a:r>
              <a:rPr lang="en-AU" sz="2800" dirty="0"/>
              <a:t>would increase the distance at which a spark could jump </a:t>
            </a:r>
            <a:br>
              <a:rPr lang="en-AU" sz="2800" dirty="0"/>
            </a:br>
            <a:r>
              <a:rPr lang="en-AU" sz="2800" dirty="0"/>
              <a:t>between the electrodes.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In the following years, it was discovered that the light was </a:t>
            </a:r>
            <a:br>
              <a:rPr lang="en-AU" sz="2800" dirty="0"/>
            </a:br>
            <a:r>
              <a:rPr lang="en-AU" sz="2800" dirty="0"/>
              <a:t>causing electrons to be ejected from the surface of the </a:t>
            </a:r>
            <a:br>
              <a:rPr lang="en-AU" sz="2800" dirty="0"/>
            </a:br>
            <a:r>
              <a:rPr lang="en-AU" sz="2800" dirty="0"/>
              <a:t>metal. The process was eventually named </a:t>
            </a:r>
            <a:r>
              <a:rPr lang="en-AU" sz="2800" i="1" dirty="0"/>
              <a:t>photoemission</a:t>
            </a:r>
            <a:r>
              <a:rPr lang="en-AU" sz="2800" dirty="0"/>
              <a:t> and the ejected electrons </a:t>
            </a:r>
            <a:r>
              <a:rPr lang="en-AU" sz="2800" i="1" dirty="0"/>
              <a:t>photoelectrons</a:t>
            </a:r>
            <a:r>
              <a:rPr lang="en-AU" sz="2800" dirty="0"/>
              <a:t>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(Photoelectrons are just regular electrons – the name simply communicates what has happened to them.)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B25447-6750-A33F-0853-11D2D1153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1629651"/>
            <a:ext cx="3048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3265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351874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Photoelectric Effect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/>
              <p:nvPr/>
            </p:nvSpPr>
            <p:spPr>
              <a:xfrm>
                <a:off x="-2" y="584775"/>
                <a:ext cx="11717644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As this phenomenon was investigated further, it constantly defied scientists’ wave-based predictions: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Waves with higher amplitudes have more energy…</a:t>
                </a:r>
              </a:p>
              <a:p>
                <a:pPr marL="1371600" lvl="2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but a brighter light doesn’t result in more energetic electrons, just more electrons (i.e. higher current) with the same energy.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Waves of any frequency should have a similar effect, since they are all affecting the same fields…</a:t>
                </a:r>
              </a:p>
              <a:p>
                <a:pPr marL="1371600" lvl="2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but photoelectrons are only ejected by light above a certain frequency (known as the threshold frequency,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8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AU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AU" sz="2800" dirty="0"/>
                  <a:t>).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A lower-intensity wave should take a longer time to transmit sufficient energy to the electrons…</a:t>
                </a:r>
              </a:p>
              <a:p>
                <a:pPr marL="1371600" lvl="2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but photoemission always starts immediately.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584775"/>
                <a:ext cx="11717644" cy="5262979"/>
              </a:xfrm>
              <a:prstGeom prst="rect">
                <a:avLst/>
              </a:prstGeom>
              <a:blipFill>
                <a:blip r:embed="rId3"/>
                <a:stretch>
                  <a:fillRect l="-937" t="-1159" r="-1457" b="-243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757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351874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Photoelectric Effect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/>
              <p:nvPr/>
            </p:nvSpPr>
            <p:spPr>
              <a:xfrm>
                <a:off x="-2" y="584775"/>
                <a:ext cx="11717644" cy="61247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Some of these observations can be </a:t>
                </a:r>
                <a:br>
                  <a:rPr lang="en-AU" sz="2800" dirty="0"/>
                </a:br>
                <a:r>
                  <a:rPr lang="en-AU" sz="2800" dirty="0"/>
                  <a:t>represented visually (note that </a:t>
                </a:r>
                <a14:m>
                  <m:oMath xmlns:m="http://schemas.openxmlformats.org/officeDocument/2006/math">
                    <m:r>
                      <a:rPr lang="en-AU" sz="2800" i="1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AU" sz="2800" dirty="0"/>
                  <a:t> is </a:t>
                </a:r>
                <a:br>
                  <a:rPr lang="en-AU" sz="2800" dirty="0"/>
                </a:br>
                <a:r>
                  <a:rPr lang="en-AU" sz="2800" dirty="0"/>
                  <a:t>used for frequency rather than </a:t>
                </a:r>
                <a14:m>
                  <m:oMath xmlns:m="http://schemas.openxmlformats.org/officeDocument/2006/math">
                    <m:r>
                      <a:rPr lang="en-AU" sz="2800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AU" sz="2800" dirty="0"/>
                  <a:t>, and</a:t>
                </a:r>
                <a:br>
                  <a:rPr lang="en-AU" sz="2800" dirty="0"/>
                </a:br>
                <a:r>
                  <a:rPr lang="en-AU" sz="2800" dirty="0"/>
                  <a:t>maximum kinetic energy is shown):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A: electrons are not emitted by </a:t>
                </a:r>
                <a:br>
                  <a:rPr lang="en-AU" sz="2800" dirty="0"/>
                </a:br>
                <a:r>
                  <a:rPr lang="en-AU" sz="2800" dirty="0"/>
                  <a:t>light with </a:t>
                </a:r>
                <a14:m>
                  <m:oMath xmlns:m="http://schemas.openxmlformats.org/officeDocument/2006/math"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AU" sz="2800" dirty="0"/>
                  <a:t>; above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AU" sz="2800" dirty="0"/>
                  <a:t>, the </a:t>
                </a:r>
                <a:br>
                  <a:rPr lang="en-AU" sz="2800" dirty="0"/>
                </a:br>
                <a:r>
                  <a:rPr lang="en-AU" sz="2800" dirty="0"/>
                  <a:t>electrons’ kinetic energy increases </a:t>
                </a:r>
                <a:br>
                  <a:rPr lang="en-AU" sz="2800" dirty="0"/>
                </a:br>
                <a:r>
                  <a:rPr lang="en-AU" sz="2800" dirty="0"/>
                  <a:t>in a linear fashion as </a:t>
                </a:r>
                <a14:m>
                  <m:oMath xmlns:m="http://schemas.openxmlformats.org/officeDocument/2006/math"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AU" sz="2800" dirty="0"/>
                  <a:t> increases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B: the intensity of the light has </a:t>
                </a:r>
                <a:br>
                  <a:rPr lang="en-AU" sz="2800" dirty="0"/>
                </a:br>
                <a:r>
                  <a:rPr lang="en-AU" sz="2800" dirty="0"/>
                  <a:t>no effect on electron kinetic energy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C: the frequency of the light (above</a:t>
                </a:r>
                <a:br>
                  <a:rPr lang="en-AU" sz="2800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AU" sz="2800" dirty="0"/>
                  <a:t>) has no effect on current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D: current is directly proportional </a:t>
                </a:r>
                <a:br>
                  <a:rPr lang="en-AU" sz="2800" dirty="0"/>
                </a:br>
                <a:r>
                  <a:rPr lang="en-AU" sz="2800" dirty="0"/>
                  <a:t>to intensity as long as </a:t>
                </a:r>
                <a14:m>
                  <m:oMath xmlns:m="http://schemas.openxmlformats.org/officeDocument/2006/math"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AU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584775"/>
                <a:ext cx="11717644" cy="6124754"/>
              </a:xfrm>
              <a:prstGeom prst="rect">
                <a:avLst/>
              </a:prstGeom>
              <a:blipFill>
                <a:blip r:embed="rId3"/>
                <a:stretch>
                  <a:fillRect l="-937" t="-995" b="-189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phic 4">
            <a:extLst>
              <a:ext uri="{FF2B5EF4-FFF2-40B4-BE49-F238E27FC236}">
                <a16:creationId xmlns:a16="http://schemas.microsoft.com/office/drawing/2014/main" id="{F637EE4B-0CD8-5C8F-A42C-6F19695D1A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0005" t="11721" b="7736"/>
          <a:stretch/>
        </p:blipFill>
        <p:spPr>
          <a:xfrm>
            <a:off x="6340957" y="3699573"/>
            <a:ext cx="6096000" cy="307412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89B4453-0CB6-AB42-CCA6-B58B7ED8D5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023" r="50005" b="7845"/>
          <a:stretch/>
        </p:blipFill>
        <p:spPr>
          <a:xfrm>
            <a:off x="6189492" y="89542"/>
            <a:ext cx="6096000" cy="309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73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1724546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Photons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/>
              <p:nvPr/>
            </p:nvSpPr>
            <p:spPr>
              <a:xfrm>
                <a:off x="-2" y="584775"/>
                <a:ext cx="11717644" cy="61247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In 1900, Max Planck proposed that light is not a continuous wave but is made up of discrete (i.e. separate) bundles of energy which he called photons or quanta.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His model asserted that there was a linear relationship between the frequency of the light and the amount of energy that the photon possessed: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h𝑓</m:t>
                      </m:r>
                    </m:oMath>
                  </m:oMathPara>
                </a14:m>
                <a:endParaRPr lang="en-AU" sz="2800" dirty="0"/>
              </a:p>
              <a:p>
                <a:r>
                  <a:rPr lang="en-AU" sz="2800" dirty="0"/>
                  <a:t>	where </a:t>
                </a:r>
                <a14:m>
                  <m:oMath xmlns:m="http://schemas.openxmlformats.org/officeDocument/2006/math"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AU" sz="2800" dirty="0"/>
                  <a:t> is the Planck constant, </a:t>
                </a:r>
                <a14:m>
                  <m:oMath xmlns:m="http://schemas.openxmlformats.org/officeDocument/2006/math"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6.63×</m:t>
                    </m:r>
                    <m:sSup>
                      <m:sSupPr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−34</m:t>
                        </m:r>
                      </m:sup>
                    </m:sSup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AU" sz="2800" b="0" i="0" smtClean="0">
                        <a:latin typeface="Cambria Math" panose="02040503050406030204" pitchFamily="18" charset="0"/>
                      </a:rPr>
                      <m:t>J</m:t>
                    </m:r>
                    <m:r>
                      <m:rPr>
                        <m:nor/>
                      </m:rPr>
                      <a:rPr lang="en-AU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AU" sz="2800" b="0" i="0" smtClean="0">
                        <a:latin typeface="Cambria Math" panose="02040503050406030204" pitchFamily="18" charset="0"/>
                      </a:rPr>
                      <m:t>s</m:t>
                    </m:r>
                  </m:oMath>
                </a14:m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Einstein used this (widely unpopular) idea to explain the </a:t>
                </a:r>
                <a:br>
                  <a:rPr lang="en-AU" sz="2800" dirty="0"/>
                </a:br>
                <a:r>
                  <a:rPr lang="en-AU" sz="2800" dirty="0"/>
                  <a:t>photoelectric effect. He proposed that electrons were </a:t>
                </a:r>
                <a:br>
                  <a:rPr lang="en-AU" sz="2800" dirty="0"/>
                </a:br>
                <a:r>
                  <a:rPr lang="en-AU" sz="2800" dirty="0"/>
                  <a:t>bound to metal nuclei by various amounts of energy. </a:t>
                </a:r>
                <a:br>
                  <a:rPr lang="en-AU" sz="2800" dirty="0"/>
                </a:br>
                <a:r>
                  <a:rPr lang="en-AU" sz="2800" dirty="0"/>
                  <a:t>If the light shone on the metal was of a high enough </a:t>
                </a:r>
                <a:br>
                  <a:rPr lang="en-AU" sz="2800" dirty="0"/>
                </a:br>
                <a:r>
                  <a:rPr lang="en-AU" sz="2800" dirty="0"/>
                  <a:t>frequency, the photons would provide enough energy to </a:t>
                </a:r>
                <a:br>
                  <a:rPr lang="en-AU" sz="2800" dirty="0"/>
                </a:br>
                <a:r>
                  <a:rPr lang="en-AU" sz="2800" dirty="0"/>
                  <a:t>free some of the electrons. Each electron’s kinetic energy </a:t>
                </a:r>
                <a:br>
                  <a:rPr lang="en-AU" sz="2800" dirty="0"/>
                </a:br>
                <a:r>
                  <a:rPr lang="en-AU" sz="2800" dirty="0"/>
                  <a:t>was determined by how much energy was ‘left over’.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584775"/>
                <a:ext cx="11717644" cy="6124754"/>
              </a:xfrm>
              <a:prstGeom prst="rect">
                <a:avLst/>
              </a:prstGeom>
              <a:blipFill>
                <a:blip r:embed="rId3"/>
                <a:stretch>
                  <a:fillRect l="-937" t="-995" r="-104" b="-189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AAF2DD2E-92F1-BB4C-F8DB-A013E6392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1804" y="2957339"/>
            <a:ext cx="3160196" cy="390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97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1724546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Photons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4AB822-5A1C-75E7-B17C-4CE42BCDB056}"/>
              </a:ext>
            </a:extLst>
          </p:cNvPr>
          <p:cNvSpPr txBox="1"/>
          <p:nvPr/>
        </p:nvSpPr>
        <p:spPr>
          <a:xfrm>
            <a:off x="-2" y="584775"/>
            <a:ext cx="117176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This explanation solved many of the mysteries that had been encountered so far: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A brighter light doesn’t result in more energetic electrons, just more electrons (i.e. higher current) with the same energy…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AU" sz="2800" dirty="0"/>
              <a:t>because increasing the intensity of the light increases the number of photons, not each individual photon’s energy.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Photoelectrons are only emitted by light above the threshold frequency…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AU" sz="2800" dirty="0"/>
              <a:t>because below that frequency, the photons do not have enough energy to free the electrons from their nuclei.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Photoemission always starts instantaneously…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AU" sz="2800" dirty="0"/>
              <a:t>because each </a:t>
            </a:r>
            <a:r>
              <a:rPr lang="en-GB" sz="2800" dirty="0"/>
              <a:t>photon is absorbed by a single electron and transfers all of its energy at once (also Planck’s ideas).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634122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lbert Einstein and The Photoelectric Effect _ AMS OpenMind">
            <a:hlinkClick r:id="" action="ppaction://media"/>
            <a:extLst>
              <a:ext uri="{FF2B5EF4-FFF2-40B4-BE49-F238E27FC236}">
                <a16:creationId xmlns:a16="http://schemas.microsoft.com/office/drawing/2014/main" id="{044C210B-0336-25EE-8AE7-50E87ED3A6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531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3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81222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Energy Considerations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/>
              <p:nvPr/>
            </p:nvSpPr>
            <p:spPr>
              <a:xfrm>
                <a:off x="-2" y="584775"/>
                <a:ext cx="11717644" cy="63652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The threshold frequency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AU" sz="2800" dirty="0"/>
                  <a:t>) varies between metals, as different metals hold onto their electrons with different amounts of energy.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The minimum amount of energy a photon needs to trigger photoemission from a metal is known as that metal’s </a:t>
                </a:r>
                <a:r>
                  <a:rPr lang="en-AU" sz="2800" b="1" dirty="0"/>
                  <a:t>work function</a:t>
                </a:r>
                <a:r>
                  <a:rPr lang="en-AU" sz="2800" dirty="0"/>
                  <a:t> (</a:t>
                </a:r>
                <a14:m>
                  <m:oMath xmlns:m="http://schemas.openxmlformats.org/officeDocument/2006/math"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AU" sz="2800" b="0" i="1" smtClean="0">
                        <a:latin typeface="Cambria Math" panose="02040503050406030204" pitchFamily="18" charset="0"/>
                      </a:rPr>
                      <m:t>h</m:t>
                    </m:r>
                    <m:sSub>
                      <m:sSubPr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AU" sz="2800" dirty="0"/>
                  <a:t>).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If a photon’s energy is greater than the metal’s work function, the excess energy becomes the electron’s kinetic energy: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sSub>
                            <m:sSubPr>
                              <m:ctrlPr>
                                <a:rPr lang="en-AU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nor/>
                                </m:rPr>
                                <a:rPr lang="en-AU" sz="2800" b="0" i="0" smtClean="0">
                                  <a:latin typeface="Cambria Math" panose="02040503050406030204" pitchFamily="18" charset="0"/>
                                </a:rPr>
                                <m:t>k</m:t>
                              </m:r>
                            </m:e>
                            <m:sub>
                              <m:r>
                                <m:rPr>
                                  <m:nor/>
                                </m:rPr>
                                <a:rPr lang="en-AU" sz="2800" b="0" i="0" smtClean="0">
                                  <a:latin typeface="Cambria Math" panose="02040503050406030204" pitchFamily="18" charset="0"/>
                                </a:rPr>
                                <m:t>electron</m:t>
                              </m:r>
                            </m:sub>
                          </m:sSub>
                        </m:sub>
                      </m:sSub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AU" sz="2800" b="0" i="0" smtClean="0">
                              <a:latin typeface="Cambria Math" panose="02040503050406030204" pitchFamily="18" charset="0"/>
                            </a:rPr>
                            <m:t>photon</m:t>
                          </m:r>
                        </m:sub>
                      </m:sSub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endParaRPr lang="en-AU" sz="2800" dirty="0"/>
              </a:p>
              <a:p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This appears in your formula sheet as: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m:rPr>
                              <m:nor/>
                            </m:rPr>
                            <a:rPr lang="en-AU" sz="2800" b="0" i="0" smtClean="0">
                              <a:latin typeface="Cambria Math" panose="02040503050406030204" pitchFamily="18" charset="0"/>
                            </a:rPr>
                            <m:t>k</m:t>
                          </m:r>
                        </m:sub>
                      </m:sSub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h𝑓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AU" sz="2800" b="0" i="1" smtClean="0"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endParaRPr lang="en-AU" sz="2800" dirty="0"/>
              </a:p>
              <a:p>
                <a:endParaRPr lang="en-AU" sz="28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AU" sz="2800" dirty="0"/>
                  <a:t>Note that the work function indicates the </a:t>
                </a:r>
                <a:r>
                  <a:rPr lang="en-AU" sz="2800" i="1" dirty="0"/>
                  <a:t>minimum</a:t>
                </a:r>
                <a:r>
                  <a:rPr lang="en-AU" sz="2800" dirty="0"/>
                  <a:t> energy requirement (i.e. some electrons will require more energy to eject), so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8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m:rPr>
                            <m:nor/>
                          </m:rPr>
                          <a:rPr lang="en-AU" sz="2800" b="0" i="0" smtClean="0">
                            <a:latin typeface="Cambria Math" panose="02040503050406030204" pitchFamily="18" charset="0"/>
                          </a:rPr>
                          <m:t>k</m:t>
                        </m:r>
                      </m:sub>
                    </m:sSub>
                  </m:oMath>
                </a14:m>
                <a:r>
                  <a:rPr lang="en-AU" sz="2800" dirty="0"/>
                  <a:t> here is </a:t>
                </a:r>
                <a:r>
                  <a:rPr lang="en-AU" sz="2800" i="1" dirty="0"/>
                  <a:t>maximum</a:t>
                </a:r>
                <a:r>
                  <a:rPr lang="en-AU" sz="2800" dirty="0"/>
                  <a:t> kinetic energy.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4AB822-5A1C-75E7-B17C-4CE42BCDB0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" y="584775"/>
                <a:ext cx="11717644" cy="6365269"/>
              </a:xfrm>
              <a:prstGeom prst="rect">
                <a:avLst/>
              </a:prstGeom>
              <a:blipFill>
                <a:blip r:embed="rId3"/>
                <a:stretch>
                  <a:fillRect l="-937" t="-958" r="-1405" b="-182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5726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4259</TotalTime>
  <Words>1261</Words>
  <Application>Microsoft Office PowerPoint</Application>
  <PresentationFormat>Widescreen</PresentationFormat>
  <Paragraphs>110</Paragraphs>
  <Slides>13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Light as a Particle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Equilibrium</dc:title>
  <dc:creator>JERRY Tressa [Harrisdale Senior High School]</dc:creator>
  <cp:lastModifiedBy>Nathan</cp:lastModifiedBy>
  <cp:revision>72</cp:revision>
  <dcterms:created xsi:type="dcterms:W3CDTF">2022-02-16T03:17:05Z</dcterms:created>
  <dcterms:modified xsi:type="dcterms:W3CDTF">2023-06-09T04:20:10Z</dcterms:modified>
</cp:coreProperties>
</file>